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59" r:id="rId7"/>
    <p:sldId id="262" r:id="rId8"/>
    <p:sldId id="260" r:id="rId9"/>
    <p:sldId id="267" r:id="rId10"/>
    <p:sldId id="263" r:id="rId11"/>
    <p:sldId id="26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6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3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3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5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5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9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A694-805E-4BEF-8ADE-B95531362C1B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C298F-21DA-4B94-88CF-C9407B30D02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567542"/>
            <a:ext cx="9144000" cy="1515291"/>
          </a:xfrm>
        </p:spPr>
        <p:txBody>
          <a:bodyPr>
            <a:normAutofit fontScale="90000"/>
          </a:bodyPr>
          <a:lstStyle/>
          <a:p>
            <a:r>
              <a:rPr lang="it-IT" sz="4900" b="1" dirty="0" smtClean="0"/>
              <a:t>AUTONOMIA E DEBITO PUBBLICO</a:t>
            </a:r>
            <a:r>
              <a:rPr lang="it-IT" sz="4400" b="1" dirty="0" smtClean="0"/>
              <a:t/>
            </a:r>
            <a:br>
              <a:rPr lang="it-IT" sz="4400" b="1" dirty="0" smtClean="0"/>
            </a:br>
            <a:r>
              <a:rPr lang="it-IT" sz="3100" b="1" dirty="0" smtClean="0"/>
              <a:t>PERCHE’ CONVIENE A TUTTI ATTUARE IL TITOLO V DELLA COSTITUZIONE E L’AUTONOMIA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endParaRPr lang="en-US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21131"/>
            <a:ext cx="9144000" cy="370985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DEBITO PUBBLICO ITALIANO E’ ARRIVATO A LIVELLI RECORD ANCHE A CAUSA DELL’EPIDEMIA COVID: QUASI IL 160% (2.587 MILIARDI DI EURO)NEL 2021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UN TERZO DEL DEBITO PUBBLICO E’ IN MANI ESTERE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ANCHE SE I TASSI DI INTERESSE SONO BASSI E SI PREVEDE UNA BUONA CRESCITA ECONOMICA, QUESTO PESANTE FARDELLO FRENA UNA VERA CRESCITA E AUMENTA LE TASSE</a:t>
            </a:r>
          </a:p>
          <a:p>
            <a:endParaRPr lang="it-IT" b="1" dirty="0"/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771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46288"/>
            <a:ext cx="523875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ttangolo 1"/>
          <p:cNvSpPr>
            <a:spLocks noChangeArrowheads="1"/>
          </p:cNvSpPr>
          <p:nvPr/>
        </p:nvSpPr>
        <p:spPr bwMode="auto">
          <a:xfrm>
            <a:off x="1812926" y="1295401"/>
            <a:ext cx="4302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/>
              <a:t>Stima possibili effetti del «federalismo differenziato» sul Pil regionale (milioni di euro)</a:t>
            </a:r>
          </a:p>
        </p:txBody>
      </p:sp>
      <p:sp>
        <p:nvSpPr>
          <p:cNvPr id="15364" name="Rettangolo 2"/>
          <p:cNvSpPr>
            <a:spLocks noChangeArrowheads="1"/>
          </p:cNvSpPr>
          <p:nvPr/>
        </p:nvSpPr>
        <p:spPr bwMode="auto">
          <a:xfrm>
            <a:off x="1793876" y="5383214"/>
            <a:ext cx="4302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/>
              <a:t>Scenario 1: attuazione degli artt. 116 e 118 Cost.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/>
              <a:t>Scenario 2: attuazione art. 116 e 118 + DDL sulla solidarietà “occulta”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/>
              <a:t>Fonte: elaborazioni Unioncamere del Veneto e Regione Veneto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 bwMode="auto">
          <a:xfrm>
            <a:off x="2209800" y="152401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anose="020E0502030303020204" pitchFamily="34" charset="0"/>
                <a:ea typeface="ＭＳ Ｐゴシック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altLang="it-IT" sz="2800" b="1" kern="0" dirty="0">
                <a:solidFill>
                  <a:srgbClr val="92D050"/>
                </a:solidFill>
              </a:rPr>
              <a:t>Gli effetti del “federalismo differenziato”</a:t>
            </a:r>
          </a:p>
        </p:txBody>
      </p:sp>
      <p:sp>
        <p:nvSpPr>
          <p:cNvPr id="15366" name="Rettangolo 1"/>
          <p:cNvSpPr>
            <a:spLocks noChangeArrowheads="1"/>
          </p:cNvSpPr>
          <p:nvPr/>
        </p:nvSpPr>
        <p:spPr bwMode="auto">
          <a:xfrm>
            <a:off x="6324600" y="1141413"/>
            <a:ext cx="41148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I vantaggi derivanti da una </a:t>
            </a:r>
            <a:r>
              <a:rPr lang="it-IT" altLang="it-IT" sz="1600" b="1"/>
              <a:t>maggiore capacità di spesa</a:t>
            </a:r>
            <a:r>
              <a:rPr lang="it-IT" altLang="it-IT" sz="1600"/>
              <a:t> connessa ad una maggiore efficienza nella gestione delle risorse pubbliche rispetto a quella delle Amministrazioni centrali potrebbe generare un </a:t>
            </a:r>
            <a:r>
              <a:rPr lang="it-IT" altLang="it-IT" sz="1600" b="1"/>
              <a:t>incremento del livello di benessere economico</a:t>
            </a:r>
            <a:r>
              <a:rPr lang="it-IT" altLang="it-IT" sz="160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Il “federalismo differenziato” dopo l’attuazione degli artt. 116 e 118 Cost. consentirebbe al Veneto di raggiungere un Pil a prezzi correnti di 158,9 miliardi di euro correnti, ovvero quasi 15 miliardi in più rispetto alla situazione attuale (</a:t>
            </a:r>
            <a:r>
              <a:rPr lang="it-IT" altLang="it-IT" sz="1600" b="1">
                <a:solidFill>
                  <a:srgbClr val="C00000"/>
                </a:solidFill>
              </a:rPr>
              <a:t>+10,4%</a:t>
            </a:r>
            <a:r>
              <a:rPr lang="it-IT" altLang="it-IT" sz="1600"/>
              <a:t>).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Se a ciò aggiungiamo gli effetti del DDL sulla solidarietà “occulta”, l’</a:t>
            </a:r>
            <a:r>
              <a:rPr lang="it-IT" altLang="it-IT" sz="1600" b="1"/>
              <a:t>aumento della capacità di spesa</a:t>
            </a:r>
            <a:r>
              <a:rPr lang="it-IT" altLang="it-IT" sz="1600"/>
              <a:t> avrebbe un ulteriore effetto aggiuntivo sulla ricchezza prodotta dalla regione: il reddito prodotto sarebbe superiore ai 161,6 miliardi di euro correnti (</a:t>
            </a:r>
            <a:r>
              <a:rPr lang="it-IT" altLang="it-IT" sz="1600" b="1">
                <a:solidFill>
                  <a:srgbClr val="C00000"/>
                </a:solidFill>
              </a:rPr>
              <a:t>+12,2% </a:t>
            </a:r>
            <a:r>
              <a:rPr lang="it-IT" altLang="it-IT" sz="1600"/>
              <a:t>rispetto alla situazione attuale). </a:t>
            </a:r>
            <a:endParaRPr lang="en-US" altLang="it-IT" sz="1600"/>
          </a:p>
        </p:txBody>
      </p:sp>
    </p:spTree>
    <p:extLst>
      <p:ext uri="{BB962C8B-B14F-4D97-AF65-F5344CB8AC3E}">
        <p14:creationId xmlns:p14="http://schemas.microsoft.com/office/powerpoint/2010/main" val="351874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CHE FARE?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Rafforzare i rapporti con l’Europa</a:t>
            </a:r>
          </a:p>
          <a:p>
            <a:r>
              <a:rPr lang="it-IT" dirty="0" smtClean="0"/>
              <a:t>Spiegare i vantaggi dell’Autonomia a Stati ed Istituzioni estere che temono l’eccesso di debito pubblico italiano</a:t>
            </a:r>
          </a:p>
          <a:p>
            <a:r>
              <a:rPr lang="it-IT" dirty="0" smtClean="0"/>
              <a:t>Utilizzare il fondi del PNRR per spese d’investimento e spese che facciano aumentare il PIL per ridurre il peso del debito pubblico</a:t>
            </a:r>
          </a:p>
          <a:p>
            <a:r>
              <a:rPr lang="it-IT" dirty="0" smtClean="0"/>
              <a:t>Dimostrare con i numeri che l’esempio del Veneto virtuoso può portare maggiore responsabilità e una riduzione del debito pubblico</a:t>
            </a:r>
          </a:p>
          <a:p>
            <a:r>
              <a:rPr lang="it-IT" dirty="0" smtClean="0"/>
              <a:t>Spingere verso la semplificazione fiscale e soprattutto ridurre i tempi  della giustizia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23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990600"/>
          </a:xfrm>
        </p:spPr>
        <p:txBody>
          <a:bodyPr/>
          <a:lstStyle/>
          <a:p>
            <a:r>
              <a:rPr lang="it-IT" altLang="it-IT" sz="3200"/>
              <a:t>TRATTATO UNIONE EUROPEA</a:t>
            </a:r>
            <a:br>
              <a:rPr lang="it-IT" altLang="it-IT" sz="3200"/>
            </a:br>
            <a:endParaRPr lang="it-IT" altLang="it-IT" sz="320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2286000" y="762000"/>
            <a:ext cx="7772400" cy="5486400"/>
          </a:xfrm>
        </p:spPr>
        <p:txBody>
          <a:bodyPr/>
          <a:lstStyle/>
          <a:p>
            <a:r>
              <a:rPr lang="it-IT" altLang="it-IT" sz="2400"/>
              <a:t>Articolo 5</a:t>
            </a:r>
          </a:p>
          <a:p>
            <a:r>
              <a:rPr lang="it-IT" altLang="it-IT" sz="2400"/>
              <a:t>1. ……….L'esercizio delle competenze dell'Unione si fonda sui principi di sussidiarietà e proporzionalità.</a:t>
            </a:r>
          </a:p>
          <a:p>
            <a:r>
              <a:rPr lang="it-IT" altLang="it-IT" sz="2400"/>
              <a:t>2. ….l'Unione agisce esclusivamente nei limiti delle competenze che le sono attribuite dagli Stati membri nei trattati per realizzare gli obiettivi da questi stabiliti………</a:t>
            </a:r>
          </a:p>
          <a:p>
            <a:r>
              <a:rPr lang="it-IT" altLang="it-IT" sz="2400"/>
              <a:t>3. In virtù del principio di sussidiarietà, nei settori che non sono di sua competenza esclusiva l'Unione interviene soltanto se e in quanto gli obiettivi dell'azione prevista non possono essere conseguiti in misura sufficiente dagli Stati membri, né a livello centrale né a livello regionale e locale…….</a:t>
            </a:r>
          </a:p>
          <a:p>
            <a:endParaRPr lang="it-IT" altLang="it-IT" sz="2000"/>
          </a:p>
        </p:txBody>
      </p:sp>
    </p:spTree>
    <p:extLst>
      <p:ext uri="{BB962C8B-B14F-4D97-AF65-F5344CB8AC3E}">
        <p14:creationId xmlns:p14="http://schemas.microsoft.com/office/powerpoint/2010/main" val="166288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8121650" cy="413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2209800" y="9526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anose="020E0502030303020204" pitchFamily="34" charset="0"/>
                <a:ea typeface="ＭＳ Ｐゴシック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ndara" pitchFamily="34" charset="0"/>
                <a:ea typeface="ＭＳ Ｐゴシック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altLang="it-IT" sz="2800" b="1" kern="0" dirty="0">
                <a:solidFill>
                  <a:srgbClr val="92D050"/>
                </a:solidFill>
              </a:rPr>
              <a:t>Aumento delle tasse: confronto Italia - Irlanda</a:t>
            </a:r>
          </a:p>
        </p:txBody>
      </p:sp>
      <p:sp>
        <p:nvSpPr>
          <p:cNvPr id="18436" name="Rettangolo 3"/>
          <p:cNvSpPr>
            <a:spLocks noChangeArrowheads="1"/>
          </p:cNvSpPr>
          <p:nvPr/>
        </p:nvSpPr>
        <p:spPr bwMode="auto">
          <a:xfrm>
            <a:off x="2692400" y="965201"/>
            <a:ext cx="680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400" i="1" dirty="0"/>
              <a:t>Pressione fiscale: dinamica per l’Italia, l’Irlanda e la media Paesi OECD (in % sul Pil)</a:t>
            </a:r>
            <a:endParaRPr lang="en-US" altLang="en-US" sz="1400" i="1" dirty="0"/>
          </a:p>
        </p:txBody>
      </p:sp>
      <p:sp>
        <p:nvSpPr>
          <p:cNvPr id="18437" name="Rettangolo 4"/>
          <p:cNvSpPr>
            <a:spLocks noChangeArrowheads="1"/>
          </p:cNvSpPr>
          <p:nvPr/>
        </p:nvSpPr>
        <p:spPr bwMode="auto">
          <a:xfrm>
            <a:off x="1981201" y="5635626"/>
            <a:ext cx="3770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i="1" dirty="0"/>
              <a:t>Fonte: elaborazioni su dati OECD</a:t>
            </a:r>
            <a:endParaRPr lang="en-US" alt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364244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PNRR E DEBITO PUBBLICO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PNRR porta all’Italia più di 200 miliardi di euro</a:t>
            </a:r>
          </a:p>
          <a:p>
            <a:endParaRPr lang="it-IT" dirty="0"/>
          </a:p>
          <a:p>
            <a:r>
              <a:rPr lang="it-IT" dirty="0" smtClean="0"/>
              <a:t>Due terzi provocheranno un aumento di debito pubblico</a:t>
            </a:r>
          </a:p>
          <a:p>
            <a:endParaRPr lang="it-IT" dirty="0"/>
          </a:p>
          <a:p>
            <a:r>
              <a:rPr lang="it-IT" dirty="0" smtClean="0"/>
              <a:t>Esso sarà compensato dalla crescita economica solo se le risorse saranno «ben spese»</a:t>
            </a:r>
          </a:p>
          <a:p>
            <a:endParaRPr lang="it-IT" dirty="0"/>
          </a:p>
          <a:p>
            <a:r>
              <a:rPr lang="it-IT" dirty="0" smtClean="0"/>
              <a:t>Le risorse saranno definite e gestite a livello centrale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41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2209800" y="9526"/>
            <a:ext cx="7772400" cy="792163"/>
          </a:xfrm>
        </p:spPr>
        <p:txBody>
          <a:bodyPr/>
          <a:lstStyle/>
          <a:p>
            <a:r>
              <a:rPr lang="it-IT" altLang="it-IT" sz="2800" b="1">
                <a:solidFill>
                  <a:srgbClr val="92D050"/>
                </a:solidFill>
              </a:rPr>
              <a:t>Diminuzione investimenti della PA</a:t>
            </a:r>
          </a:p>
        </p:txBody>
      </p:sp>
      <p:sp>
        <p:nvSpPr>
          <p:cNvPr id="19459" name="Rettangolo 3"/>
          <p:cNvSpPr>
            <a:spLocks noChangeArrowheads="1"/>
          </p:cNvSpPr>
          <p:nvPr/>
        </p:nvSpPr>
        <p:spPr bwMode="auto">
          <a:xfrm>
            <a:off x="6629401" y="911225"/>
            <a:ext cx="3730625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Nonostante le modalità applicative siano differenti, gli effetti su Regioni ed enti locali sono i medesimi. Infatti, anche in ragione della crescente rigidità dei bilanci causata dalle recenti manovre finanziarie, gli sforzi tesi a garantire l’adempimento degli obiettivi imposti dal Patto di stabilità si sono indirizzati quasi esclusivamente verso le spese in conto capitale.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In altre parole, si è cercato di salvaguardare le spese correnti </a:t>
            </a:r>
            <a:r>
              <a:rPr lang="it-IT" altLang="it-IT" sz="1600" b="1"/>
              <a:t>“sacrificando” invece le spese per investimenti</a:t>
            </a:r>
            <a:r>
              <a:rPr lang="it-IT" altLang="it-IT" sz="1600"/>
              <a:t>, che nel 2013 rappresentano solo il </a:t>
            </a:r>
            <a:r>
              <a:rPr lang="it-IT" altLang="it-IT" sz="1600" b="1"/>
              <a:t>4,7% </a:t>
            </a:r>
            <a:r>
              <a:rPr lang="it-IT" altLang="it-IT" sz="1600"/>
              <a:t>della spesa totale.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/>
              <a:t>Tale scelta, per quanto obbligata, produce effetti drammatici per lo sviluppo economico del Paese, visto che circa il </a:t>
            </a:r>
            <a:r>
              <a:rPr lang="it-IT" altLang="it-IT" sz="1600" b="1"/>
              <a:t>75%</a:t>
            </a:r>
            <a:r>
              <a:rPr lang="it-IT" altLang="it-IT" sz="1600"/>
              <a:t> della spesa per investimenti è attribuibile alle Amministrazioni locali.</a:t>
            </a:r>
          </a:p>
        </p:txBody>
      </p:sp>
      <p:pic>
        <p:nvPicPr>
          <p:cNvPr id="1946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828800"/>
            <a:ext cx="475297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1" name="Rettangolo 3"/>
          <p:cNvSpPr>
            <a:spLocks noChangeArrowheads="1"/>
          </p:cNvSpPr>
          <p:nvPr/>
        </p:nvSpPr>
        <p:spPr bwMode="auto">
          <a:xfrm>
            <a:off x="1752600" y="1371601"/>
            <a:ext cx="541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400" i="1"/>
              <a:t>Italia. Dinamica degli investimenti*. Anno 2000-2013</a:t>
            </a:r>
            <a:endParaRPr lang="en-US" altLang="en-US" sz="1400" i="1"/>
          </a:p>
        </p:txBody>
      </p:sp>
      <p:sp>
        <p:nvSpPr>
          <p:cNvPr id="19462" name="CasellaDiTesto 10"/>
          <p:cNvSpPr txBox="1">
            <a:spLocks noChangeArrowheads="1"/>
          </p:cNvSpPr>
          <p:nvPr/>
        </p:nvSpPr>
        <p:spPr bwMode="auto">
          <a:xfrm>
            <a:off x="1644651" y="5105400"/>
            <a:ext cx="48609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/>
              <a:t>* Spese pubbliche consolidate della Pubblica Amministrazione per beni e opere immobiliari e per beni mobili, macchinari,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/>
              <a:t>Fonte: elab. su dati Conti Pubblici Territoriali - Agenzia per la coesione territoriale</a:t>
            </a:r>
          </a:p>
        </p:txBody>
      </p:sp>
    </p:spTree>
    <p:extLst>
      <p:ext uri="{BB962C8B-B14F-4D97-AF65-F5344CB8AC3E}">
        <p14:creationId xmlns:p14="http://schemas.microsoft.com/office/powerpoint/2010/main" val="400274306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IL FEDERALISMO FISCALE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base giuridica è il Titolo V approvato nel 2001</a:t>
            </a:r>
          </a:p>
          <a:p>
            <a:r>
              <a:rPr lang="it-IT" dirty="0" smtClean="0"/>
              <a:t>La legge delega del 2009 si basa sul nuovo art.119 che stabilisce «i Comuni, le Province, le Città Metropolitane hanno autonomia finanziaria di entrata e di spesa»: a chi conviene che ciò non avvenga, agli enti virtuosi o agli enti spendaccioni? Ovvia la risposta</a:t>
            </a:r>
          </a:p>
          <a:p>
            <a:r>
              <a:rPr lang="it-IT" dirty="0" smtClean="0"/>
              <a:t>La legge delega garantisce la solidarietà e coesione, ma vuole sia superato il criterio della spesa storica a favore della spesa standard</a:t>
            </a:r>
          </a:p>
          <a:p>
            <a:r>
              <a:rPr lang="it-IT" dirty="0" smtClean="0"/>
              <a:t>Inoltre ci deve essere una correlazione tra prelievo fiscale e beneficio connesso alle funzioni esercitate: chi può non essere d’accordo che così avremmo una riduzione del debito pubblico?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22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AUTONOMIA E FEDERALISMO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referendum </a:t>
            </a:r>
            <a:r>
              <a:rPr lang="it-IT" dirty="0"/>
              <a:t>R</a:t>
            </a:r>
            <a:r>
              <a:rPr lang="it-IT" dirty="0" smtClean="0"/>
              <a:t>egione Veneto</a:t>
            </a:r>
          </a:p>
          <a:p>
            <a:r>
              <a:rPr lang="it-IT" dirty="0" smtClean="0"/>
              <a:t>Federalismo ed autonomia solidale, ma anche «collaborativi»</a:t>
            </a:r>
          </a:p>
          <a:p>
            <a:r>
              <a:rPr lang="it-IT" dirty="0" smtClean="0"/>
              <a:t>Perché per attuarli non si tiene conto dei diversi tassi di evasione fiscale? Grande errore!</a:t>
            </a:r>
          </a:p>
          <a:p>
            <a:r>
              <a:rPr lang="it-IT" dirty="0" smtClean="0"/>
              <a:t>Nel 2018 (dati CGIA) la Calabria aveva un tasso di evasione del 21,3%, la Campania del 19,8%, la Sicilia del 19,3%, il Veneto del 12,9%, la Lombardia dell’11%....</a:t>
            </a:r>
          </a:p>
          <a:p>
            <a:r>
              <a:rPr lang="it-IT" dirty="0" smtClean="0"/>
              <a:t>Non si può calcolare la solidarietà senza tener conto dell’evasione, occorre «collaborazione»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1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2209800" y="9526"/>
            <a:ext cx="7772400" cy="792163"/>
          </a:xfrm>
        </p:spPr>
        <p:txBody>
          <a:bodyPr/>
          <a:lstStyle/>
          <a:p>
            <a:pPr eaLnBrk="1" hangingPunct="1"/>
            <a:r>
              <a:rPr lang="it-IT" altLang="it-IT" sz="2800" b="1" dirty="0">
                <a:solidFill>
                  <a:srgbClr val="92D050"/>
                </a:solidFill>
              </a:rPr>
              <a:t>Evasione fiscale nel territorio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35075"/>
            <a:ext cx="367665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2838451"/>
            <a:ext cx="2390775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057400" y="982664"/>
            <a:ext cx="3886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 dirty="0"/>
              <a:t>Italia. Euro evasi ogni 100 euro di imposta versata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1752600" y="6016626"/>
            <a:ext cx="6477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i="1" dirty="0"/>
              <a:t>Fonte: </a:t>
            </a:r>
            <a:r>
              <a:rPr lang="it-IT" altLang="it-IT" sz="1000" i="1" dirty="0" err="1"/>
              <a:t>elab</a:t>
            </a:r>
            <a:r>
              <a:rPr lang="it-IT" altLang="it-IT" sz="1000" i="1" dirty="0"/>
              <a:t>. </a:t>
            </a:r>
            <a:r>
              <a:rPr lang="it-IT" altLang="it-IT" sz="1000" i="1" dirty="0" err="1"/>
              <a:t>Unioncamere</a:t>
            </a:r>
            <a:r>
              <a:rPr lang="it-IT" altLang="it-IT" sz="1000" i="1" dirty="0"/>
              <a:t> del Veneto su dati Agenzia delle Entrate</a:t>
            </a:r>
          </a:p>
        </p:txBody>
      </p:sp>
      <p:sp>
        <p:nvSpPr>
          <p:cNvPr id="13319" name="Rettangolo 1"/>
          <p:cNvSpPr>
            <a:spLocks noChangeArrowheads="1"/>
          </p:cNvSpPr>
          <p:nvPr/>
        </p:nvSpPr>
        <p:spPr bwMode="auto">
          <a:xfrm>
            <a:off x="6858000" y="838200"/>
            <a:ext cx="35052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en-US" sz="1600" dirty="0"/>
              <a:t>La </a:t>
            </a:r>
            <a:r>
              <a:rPr lang="it-IT" altLang="en-US" sz="1600" b="1" dirty="0"/>
              <a:t>lotta all’evasione fiscale </a:t>
            </a:r>
            <a:r>
              <a:rPr lang="it-IT" altLang="en-US" sz="1600" dirty="0"/>
              <a:t>è uno degli elementi che maggiormente hanno caratterizzato le recenti politiche di risanamento dei conti pubblici degli Stati europei, in particolare dell’Italia. La presenza di una spesa pubblica rigida e di un livello di pressione fiscale già elevato hanno contribuito inevitabilmente al potenziamento della lotta all’evasione e all’elusione fiscale.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en-US" sz="1600" dirty="0"/>
              <a:t>Da alcuni dati dell’Agenzia delle Entrate si evince che il fenomeno dell’evasione fiscale </a:t>
            </a:r>
            <a:r>
              <a:rPr lang="it-IT" altLang="en-US" sz="1600" b="1" dirty="0"/>
              <a:t>non si distribuisce in maniera omogenea sul territorio nazionale</a:t>
            </a:r>
            <a:r>
              <a:rPr lang="it-IT" altLang="en-US" sz="1600" dirty="0"/>
              <a:t>: la percentuale di imposte evase (se si escludono i redditi tassati alla fonte, ovvero stipendi, pensioni, interessi su Bot e conti correnti) arriva addirittura al 66% in alcune aree del Sud.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4182138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 VENETO VIRTUOSO?</a:t>
            </a:r>
            <a:br>
              <a:rPr lang="it-IT" b="1" dirty="0" smtClean="0"/>
            </a:br>
            <a:r>
              <a:rPr lang="it-IT" sz="2400" b="1" dirty="0" smtClean="0"/>
              <a:t>QUALE L’IMPATTO SUI CONTI PUBBLICI SE SI SEGUISSE L’ESEMPIO VENETO?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Veneto non ha mai generato dal dopoguerra debito</a:t>
            </a:r>
          </a:p>
          <a:p>
            <a:r>
              <a:rPr lang="it-IT" dirty="0" smtClean="0"/>
              <a:t>Prendendo i tre parametri (numero dipendenti ogni 1000 abitanti, spesa per il personale e consumi intermedi-dati 2017) 33 miliardi sarebbero il risparmio in tutta Italia</a:t>
            </a:r>
          </a:p>
          <a:p>
            <a:r>
              <a:rPr lang="it-IT" dirty="0" smtClean="0"/>
              <a:t>Export +5% (dati 2021)</a:t>
            </a:r>
          </a:p>
          <a:p>
            <a:r>
              <a:rPr lang="it-IT" dirty="0" smtClean="0"/>
              <a:t>Saldo commerciale verso i 20 miliardi</a:t>
            </a:r>
          </a:p>
          <a:p>
            <a:r>
              <a:rPr lang="it-IT" dirty="0" smtClean="0"/>
              <a:t>Veneto e Lombardia hanno un costo della P.A. pro capite fra i più bassi d’Europa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4" y="152400"/>
            <a:ext cx="8162925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CasellaDiTesto 3"/>
          <p:cNvSpPr txBox="1">
            <a:spLocks noChangeArrowheads="1"/>
          </p:cNvSpPr>
          <p:nvPr/>
        </p:nvSpPr>
        <p:spPr bwMode="auto">
          <a:xfrm>
            <a:off x="3733800" y="1752601"/>
            <a:ext cx="6705600" cy="1077913"/>
          </a:xfrm>
          <a:prstGeom prst="rect">
            <a:avLst/>
          </a:prstGeom>
          <a:solidFill>
            <a:srgbClr val="FF9900">
              <a:alpha val="5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>
                <a:latin typeface="Tahoma" panose="020B0604030504040204" pitchFamily="34" charset="0"/>
                <a:cs typeface="Tahoma" panose="020B0604030504040204" pitchFamily="34" charset="0"/>
              </a:rPr>
              <a:t>Il Veneto ha un Pil procapite (29.600 euro, pari a 146,4 miliardi di euro)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>
                <a:latin typeface="Tahoma" panose="020B0604030504040204" pitchFamily="34" charset="0"/>
                <a:cs typeface="Tahoma" panose="020B0604030504040204" pitchFamily="34" charset="0"/>
              </a:rPr>
              <a:t>inferiore a solo </a:t>
            </a:r>
            <a:r>
              <a:rPr lang="it-IT" altLang="it-IT" sz="1600" b="1">
                <a:latin typeface="Tahoma" panose="020B0604030504040204" pitchFamily="34" charset="0"/>
                <a:cs typeface="Tahoma" panose="020B0604030504040204" pitchFamily="34" charset="0"/>
              </a:rPr>
              <a:t>9 Paesi europei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600">
                <a:latin typeface="Tahoma" panose="020B0604030504040204" pitchFamily="34" charset="0"/>
                <a:cs typeface="Tahoma" panose="020B0604030504040204" pitchFamily="34" charset="0"/>
              </a:rPr>
              <a:t>superiore alla media dei Paesi Ue28 (25.100 euro)</a:t>
            </a:r>
          </a:p>
        </p:txBody>
      </p:sp>
      <p:sp>
        <p:nvSpPr>
          <p:cNvPr id="11268" name="Rettangolo 1"/>
          <p:cNvSpPr>
            <a:spLocks noChangeArrowheads="1"/>
          </p:cNvSpPr>
          <p:nvPr/>
        </p:nvSpPr>
        <p:spPr bwMode="auto">
          <a:xfrm>
            <a:off x="1876426" y="731838"/>
            <a:ext cx="85629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200" b="1">
                <a:solidFill>
                  <a:srgbClr val="A50021"/>
                </a:solidFill>
                <a:latin typeface="Tahoma" panose="020B0604030504040204" pitchFamily="34" charset="0"/>
              </a:rPr>
              <a:t>La competitività del sistema veneto nel contesto europeo</a:t>
            </a:r>
          </a:p>
        </p:txBody>
      </p:sp>
    </p:spTree>
    <p:extLst>
      <p:ext uri="{BB962C8B-B14F-4D97-AF65-F5344CB8AC3E}">
        <p14:creationId xmlns:p14="http://schemas.microsoft.com/office/powerpoint/2010/main" val="1579217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1167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Candara</vt:lpstr>
      <vt:lpstr>Tahoma</vt:lpstr>
      <vt:lpstr>Tema di Office</vt:lpstr>
      <vt:lpstr>AUTONOMIA E DEBITO PUBBLICO PERCHE’ CONVIENE A TUTTI ATTUARE IL TITOLO V DELLA COSTITUZIONE E L’AUTONOMIA  </vt:lpstr>
      <vt:lpstr>Presentazione standard di PowerPoint</vt:lpstr>
      <vt:lpstr>PNRR E DEBITO PUBBLICO</vt:lpstr>
      <vt:lpstr>Diminuzione investimenti della PA</vt:lpstr>
      <vt:lpstr>IL FEDERALISMO FISCALE</vt:lpstr>
      <vt:lpstr>AUTONOMIA E FEDERALISMO</vt:lpstr>
      <vt:lpstr>Evasione fiscale nel territorio</vt:lpstr>
      <vt:lpstr>UN VENETO VIRTUOSO? QUALE L’IMPATTO SUI CONTI PUBBLICI SE SI SEGUISSE L’ESEMPIO VENETO?</vt:lpstr>
      <vt:lpstr>Presentazione standard di PowerPoint</vt:lpstr>
      <vt:lpstr>Presentazione standard di PowerPoint</vt:lpstr>
      <vt:lpstr>CHE FARE?</vt:lpstr>
      <vt:lpstr>TRATTATO UNIONE EUROPEA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AUTONOMIA E DEBITO PUBBLICO PERCHE’ CONVIENE A TUTTI ATTUARE IL TITOLO V DELLA COSTITUZIONE E L’AUTONOMIA</dc:title>
  <dc:creator>tangi</dc:creator>
  <cp:lastModifiedBy>tangi</cp:lastModifiedBy>
  <cp:revision>8</cp:revision>
  <dcterms:created xsi:type="dcterms:W3CDTF">2021-10-23T16:20:26Z</dcterms:created>
  <dcterms:modified xsi:type="dcterms:W3CDTF">2021-10-23T19:31:09Z</dcterms:modified>
</cp:coreProperties>
</file>